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372" r:id="rId2"/>
    <p:sldId id="373" r:id="rId3"/>
    <p:sldId id="322" r:id="rId4"/>
    <p:sldId id="272" r:id="rId5"/>
    <p:sldId id="273" r:id="rId6"/>
    <p:sldId id="274" r:id="rId7"/>
    <p:sldId id="354" r:id="rId8"/>
    <p:sldId id="275" r:id="rId9"/>
    <p:sldId id="276" r:id="rId10"/>
    <p:sldId id="349" r:id="rId11"/>
    <p:sldId id="350" r:id="rId12"/>
    <p:sldId id="352" r:id="rId13"/>
    <p:sldId id="351" r:id="rId14"/>
    <p:sldId id="277" r:id="rId15"/>
    <p:sldId id="278" r:id="rId16"/>
    <p:sldId id="279" r:id="rId17"/>
    <p:sldId id="280" r:id="rId18"/>
    <p:sldId id="281" r:id="rId19"/>
    <p:sldId id="282" r:id="rId20"/>
    <p:sldId id="353" r:id="rId21"/>
    <p:sldId id="33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98" d="100"/>
          <a:sy n="98" d="100"/>
        </p:scale>
        <p:origin x="-1752" y="-11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lvl1pPr>
              <a:defRPr/>
            </a:lvl1pPr>
          </a:lstStyle>
          <a:p>
            <a:pPr>
              <a:defRPr/>
            </a:pPr>
            <a:fld id="{D131164E-9CB3-4263-A795-202F5CEAA37A}" type="datetime1">
              <a:rPr lang="en-US"/>
              <a:pPr>
                <a:defRPr/>
              </a:pPr>
              <a:t>16-06-06</a:t>
            </a:fld>
            <a:endParaRPr lang="fr-FR"/>
          </a:p>
        </p:txBody>
      </p:sp>
      <p:sp>
        <p:nvSpPr>
          <p:cNvPr id="5" name="Footer Placeholder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A6CE7B0-7BC0-4DF6-BC58-0AF266585BC0}" type="slidenum">
              <a:rPr lang="fr-FR"/>
              <a:pPr>
                <a:defRPr/>
              </a:pPr>
              <a:t>‹#›</a:t>
            </a:fld>
            <a:endParaRPr lang="fr-FR"/>
          </a:p>
        </p:txBody>
      </p:sp>
    </p:spTree>
    <p:extLst>
      <p:ext uri="{BB962C8B-B14F-4D97-AF65-F5344CB8AC3E}">
        <p14:creationId xmlns:p14="http://schemas.microsoft.com/office/powerpoint/2010/main" val="1604641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lvl1pPr>
              <a:defRPr/>
            </a:lvl1pPr>
          </a:lstStyle>
          <a:p>
            <a:pPr>
              <a:defRPr/>
            </a:pPr>
            <a:fld id="{8A4028F0-CABA-4798-ACC7-95E4DA5055BF}" type="datetime1">
              <a:rPr lang="en-US"/>
              <a:pPr>
                <a:defRPr/>
              </a:pPr>
              <a:t>16-06-06</a:t>
            </a:fld>
            <a:endParaRPr lang="fr-FR"/>
          </a:p>
        </p:txBody>
      </p:sp>
      <p:sp>
        <p:nvSpPr>
          <p:cNvPr id="5" name="Footer Placeholder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5AA3343-A9B0-47D8-A442-586E5B4B4DBE}" type="slidenum">
              <a:rPr lang="fr-FR"/>
              <a:pPr>
                <a:defRPr/>
              </a:pPr>
              <a:t>‹#›</a:t>
            </a:fld>
            <a:endParaRPr lang="fr-FR"/>
          </a:p>
        </p:txBody>
      </p:sp>
    </p:spTree>
    <p:extLst>
      <p:ext uri="{BB962C8B-B14F-4D97-AF65-F5344CB8AC3E}">
        <p14:creationId xmlns:p14="http://schemas.microsoft.com/office/powerpoint/2010/main" val="11652280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lvl1pPr>
              <a:defRPr/>
            </a:lvl1pPr>
          </a:lstStyle>
          <a:p>
            <a:pPr>
              <a:defRPr/>
            </a:pPr>
            <a:fld id="{1E6F3AD9-DAB4-4297-9C34-EEC4ECA956C9}" type="datetime1">
              <a:rPr lang="en-US"/>
              <a:pPr>
                <a:defRPr/>
              </a:pPr>
              <a:t>16-06-06</a:t>
            </a:fld>
            <a:endParaRPr lang="fr-FR"/>
          </a:p>
        </p:txBody>
      </p:sp>
      <p:sp>
        <p:nvSpPr>
          <p:cNvPr id="5" name="Footer Placeholder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CE1B71F-A0B1-4690-B3A9-5E75909ACC9D}" type="slidenum">
              <a:rPr lang="fr-FR"/>
              <a:pPr>
                <a:defRPr/>
              </a:pPr>
              <a:t>‹#›</a:t>
            </a:fld>
            <a:endParaRPr lang="fr-FR"/>
          </a:p>
        </p:txBody>
      </p:sp>
    </p:spTree>
    <p:extLst>
      <p:ext uri="{BB962C8B-B14F-4D97-AF65-F5344CB8AC3E}">
        <p14:creationId xmlns:p14="http://schemas.microsoft.com/office/powerpoint/2010/main" val="1825270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lvl1pPr>
              <a:defRPr/>
            </a:lvl1pPr>
          </a:lstStyle>
          <a:p>
            <a:pPr>
              <a:defRPr/>
            </a:pPr>
            <a:fld id="{0CB1FF1E-50C4-41E8-AC6F-F6BB24588E6C}" type="datetime1">
              <a:rPr lang="en-US"/>
              <a:pPr>
                <a:defRPr/>
              </a:pPr>
              <a:t>16-06-06</a:t>
            </a:fld>
            <a:endParaRPr lang="fr-FR"/>
          </a:p>
        </p:txBody>
      </p:sp>
      <p:sp>
        <p:nvSpPr>
          <p:cNvPr id="5" name="Footer Placeholder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BC438C15-FB3F-47B8-B567-210DD019C12B}" type="slidenum">
              <a:rPr lang="fr-FR"/>
              <a:pPr>
                <a:defRPr/>
              </a:pPr>
              <a:t>‹#›</a:t>
            </a:fld>
            <a:endParaRPr lang="fr-FR"/>
          </a:p>
        </p:txBody>
      </p:sp>
    </p:spTree>
    <p:extLst>
      <p:ext uri="{BB962C8B-B14F-4D97-AF65-F5344CB8AC3E}">
        <p14:creationId xmlns:p14="http://schemas.microsoft.com/office/powerpoint/2010/main" val="1854260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11B48EA-486A-4BDF-B097-7238D832D441}" type="datetime1">
              <a:rPr lang="en-US"/>
              <a:pPr>
                <a:defRPr/>
              </a:pPr>
              <a:t>16-06-06</a:t>
            </a:fld>
            <a:endParaRPr lang="fr-FR"/>
          </a:p>
        </p:txBody>
      </p:sp>
      <p:sp>
        <p:nvSpPr>
          <p:cNvPr id="5" name="Footer Placeholder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A449EE4-BE34-4B7E-B40B-9D3C596CE32B}" type="slidenum">
              <a:rPr lang="fr-FR"/>
              <a:pPr>
                <a:defRPr/>
              </a:pPr>
              <a:t>‹#›</a:t>
            </a:fld>
            <a:endParaRPr lang="fr-FR"/>
          </a:p>
        </p:txBody>
      </p:sp>
    </p:spTree>
    <p:extLst>
      <p:ext uri="{BB962C8B-B14F-4D97-AF65-F5344CB8AC3E}">
        <p14:creationId xmlns:p14="http://schemas.microsoft.com/office/powerpoint/2010/main" val="41623088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3"/>
          <p:cNvSpPr>
            <a:spLocks noGrp="1"/>
          </p:cNvSpPr>
          <p:nvPr>
            <p:ph type="dt" sz="half" idx="10"/>
          </p:nvPr>
        </p:nvSpPr>
        <p:spPr/>
        <p:txBody>
          <a:bodyPr/>
          <a:lstStyle>
            <a:lvl1pPr>
              <a:defRPr/>
            </a:lvl1pPr>
          </a:lstStyle>
          <a:p>
            <a:pPr>
              <a:defRPr/>
            </a:pPr>
            <a:fld id="{ECFD80D4-EB67-4029-B147-2BA1F1EDF5F7}" type="datetime1">
              <a:rPr lang="en-US"/>
              <a:pPr>
                <a:defRPr/>
              </a:pPr>
              <a:t>16-06-06</a:t>
            </a:fld>
            <a:endParaRPr lang="fr-FR"/>
          </a:p>
        </p:txBody>
      </p:sp>
      <p:sp>
        <p:nvSpPr>
          <p:cNvPr id="6" name="Footer Placeholder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4EB3CA9-62D8-4CCB-91DC-C2216E7C989F}" type="slidenum">
              <a:rPr lang="fr-FR"/>
              <a:pPr>
                <a:defRPr/>
              </a:pPr>
              <a:t>‹#›</a:t>
            </a:fld>
            <a:endParaRPr lang="fr-FR"/>
          </a:p>
        </p:txBody>
      </p:sp>
    </p:spTree>
    <p:extLst>
      <p:ext uri="{BB962C8B-B14F-4D97-AF65-F5344CB8AC3E}">
        <p14:creationId xmlns:p14="http://schemas.microsoft.com/office/powerpoint/2010/main" val="3980446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3"/>
          <p:cNvSpPr>
            <a:spLocks noGrp="1"/>
          </p:cNvSpPr>
          <p:nvPr>
            <p:ph type="dt" sz="half" idx="10"/>
          </p:nvPr>
        </p:nvSpPr>
        <p:spPr/>
        <p:txBody>
          <a:bodyPr/>
          <a:lstStyle>
            <a:lvl1pPr>
              <a:defRPr/>
            </a:lvl1pPr>
          </a:lstStyle>
          <a:p>
            <a:pPr>
              <a:defRPr/>
            </a:pPr>
            <a:fld id="{4CD06FE9-EAD0-4515-B565-9B07BF25DCB2}" type="datetime1">
              <a:rPr lang="en-US"/>
              <a:pPr>
                <a:defRPr/>
              </a:pPr>
              <a:t>16-06-06</a:t>
            </a:fld>
            <a:endParaRPr lang="fr-FR"/>
          </a:p>
        </p:txBody>
      </p:sp>
      <p:sp>
        <p:nvSpPr>
          <p:cNvPr id="8" name="Footer Placeholder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B92A9930-7B7E-4E7C-AE50-5015CAE8DEEC}" type="slidenum">
              <a:rPr lang="fr-FR"/>
              <a:pPr>
                <a:defRPr/>
              </a:pPr>
              <a:t>‹#›</a:t>
            </a:fld>
            <a:endParaRPr lang="fr-FR"/>
          </a:p>
        </p:txBody>
      </p:sp>
    </p:spTree>
    <p:extLst>
      <p:ext uri="{BB962C8B-B14F-4D97-AF65-F5344CB8AC3E}">
        <p14:creationId xmlns:p14="http://schemas.microsoft.com/office/powerpoint/2010/main" val="1131332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3"/>
          <p:cNvSpPr>
            <a:spLocks noGrp="1"/>
          </p:cNvSpPr>
          <p:nvPr>
            <p:ph type="dt" sz="half" idx="10"/>
          </p:nvPr>
        </p:nvSpPr>
        <p:spPr/>
        <p:txBody>
          <a:bodyPr/>
          <a:lstStyle>
            <a:lvl1pPr>
              <a:defRPr/>
            </a:lvl1pPr>
          </a:lstStyle>
          <a:p>
            <a:pPr>
              <a:defRPr/>
            </a:pPr>
            <a:fld id="{829C1898-3C7F-4F28-BCB6-F90AEF5A3199}" type="datetime1">
              <a:rPr lang="en-US"/>
              <a:pPr>
                <a:defRPr/>
              </a:pPr>
              <a:t>16-06-06</a:t>
            </a:fld>
            <a:endParaRPr lang="fr-FR"/>
          </a:p>
        </p:txBody>
      </p:sp>
      <p:sp>
        <p:nvSpPr>
          <p:cNvPr id="4" name="Footer Placeholder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40895780-53EB-414A-87C6-6DBE61EA8CBF}" type="slidenum">
              <a:rPr lang="fr-FR"/>
              <a:pPr>
                <a:defRPr/>
              </a:pPr>
              <a:t>‹#›</a:t>
            </a:fld>
            <a:endParaRPr lang="fr-FR"/>
          </a:p>
        </p:txBody>
      </p:sp>
    </p:spTree>
    <p:extLst>
      <p:ext uri="{BB962C8B-B14F-4D97-AF65-F5344CB8AC3E}">
        <p14:creationId xmlns:p14="http://schemas.microsoft.com/office/powerpoint/2010/main" val="1669885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0D5FFB8-9E90-4E26-A7E5-076B57AFD88F}" type="datetime1">
              <a:rPr lang="en-US"/>
              <a:pPr>
                <a:defRPr/>
              </a:pPr>
              <a:t>16-06-06</a:t>
            </a:fld>
            <a:endParaRPr lang="fr-FR"/>
          </a:p>
        </p:txBody>
      </p:sp>
      <p:sp>
        <p:nvSpPr>
          <p:cNvPr id="3" name="Footer Placeholder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22BC7B71-2AEE-488D-B357-43306E427838}" type="slidenum">
              <a:rPr lang="fr-FR"/>
              <a:pPr>
                <a:defRPr/>
              </a:pPr>
              <a:t>‹#›</a:t>
            </a:fld>
            <a:endParaRPr lang="fr-FR"/>
          </a:p>
        </p:txBody>
      </p:sp>
    </p:spTree>
    <p:extLst>
      <p:ext uri="{BB962C8B-B14F-4D97-AF65-F5344CB8AC3E}">
        <p14:creationId xmlns:p14="http://schemas.microsoft.com/office/powerpoint/2010/main" val="1263710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9D24B12-4D8F-4F38-ABAB-E2DF0BA29ABC}" type="datetime1">
              <a:rPr lang="en-US"/>
              <a:pPr>
                <a:defRPr/>
              </a:pPr>
              <a:t>16-06-06</a:t>
            </a:fld>
            <a:endParaRPr lang="fr-FR"/>
          </a:p>
        </p:txBody>
      </p:sp>
      <p:sp>
        <p:nvSpPr>
          <p:cNvPr id="6" name="Footer Placeholder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8AC75B8-2F5C-4B41-BD8F-0AD6B6C3B860}" type="slidenum">
              <a:rPr lang="fr-FR"/>
              <a:pPr>
                <a:defRPr/>
              </a:pPr>
              <a:t>‹#›</a:t>
            </a:fld>
            <a:endParaRPr lang="fr-FR"/>
          </a:p>
        </p:txBody>
      </p:sp>
    </p:spTree>
    <p:extLst>
      <p:ext uri="{BB962C8B-B14F-4D97-AF65-F5344CB8AC3E}">
        <p14:creationId xmlns:p14="http://schemas.microsoft.com/office/powerpoint/2010/main" val="3814606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60BD844-147B-4B32-915B-F826FF88B48F}" type="datetime1">
              <a:rPr lang="en-US"/>
              <a:pPr>
                <a:defRPr/>
              </a:pPr>
              <a:t>16-06-06</a:t>
            </a:fld>
            <a:endParaRPr lang="fr-FR"/>
          </a:p>
        </p:txBody>
      </p:sp>
      <p:sp>
        <p:nvSpPr>
          <p:cNvPr id="6" name="Footer Placeholder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6474144-AA68-4145-88D4-8C0DD9C560AE}" type="slidenum">
              <a:rPr lang="fr-FR"/>
              <a:pPr>
                <a:defRPr/>
              </a:pPr>
              <a:t>‹#›</a:t>
            </a:fld>
            <a:endParaRPr lang="fr-FR"/>
          </a:p>
        </p:txBody>
      </p:sp>
    </p:spTree>
    <p:extLst>
      <p:ext uri="{BB962C8B-B14F-4D97-AF65-F5344CB8AC3E}">
        <p14:creationId xmlns:p14="http://schemas.microsoft.com/office/powerpoint/2010/main" val="369071019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fr-FR"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charset="0"/>
              </a:defRPr>
            </a:lvl1pPr>
          </a:lstStyle>
          <a:p>
            <a:pPr defTabSz="457200" fontAlgn="base">
              <a:spcBef>
                <a:spcPct val="0"/>
              </a:spcBef>
              <a:spcAft>
                <a:spcPct val="0"/>
              </a:spcAft>
              <a:defRPr/>
            </a:pPr>
            <a:fld id="{13015E57-178D-4D0A-AA65-3DC64741283A}" type="datetime1">
              <a:rPr lang="en-US">
                <a:ea typeface="ＭＳ Ｐゴシック" charset="-128"/>
              </a:rPr>
              <a:pPr defTabSz="457200" fontAlgn="base">
                <a:spcBef>
                  <a:spcPct val="0"/>
                </a:spcBef>
                <a:spcAft>
                  <a:spcPct val="0"/>
                </a:spcAft>
                <a:defRPr/>
              </a:pPr>
              <a:t>16-06-06</a:t>
            </a:fld>
            <a:endParaRPr lang="fr-FR">
              <a:ea typeface="ＭＳ Ｐゴシック" charset="-128"/>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defTabSz="457200">
              <a:defRPr/>
            </a:pPr>
            <a:endParaRPr lang="fr-FR">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charset="0"/>
              </a:defRPr>
            </a:lvl1pPr>
          </a:lstStyle>
          <a:p>
            <a:pPr defTabSz="457200" fontAlgn="base">
              <a:spcBef>
                <a:spcPct val="0"/>
              </a:spcBef>
              <a:spcAft>
                <a:spcPct val="0"/>
              </a:spcAft>
              <a:defRPr/>
            </a:pPr>
            <a:fld id="{C9BA7196-65FA-4CDB-A9EF-39B06B8E0430}" type="slidenum">
              <a:rPr lang="fr-FR">
                <a:ea typeface="ＭＳ Ｐゴシック" charset="-128"/>
              </a:rPr>
              <a:pPr defTabSz="457200" fontAlgn="base">
                <a:spcBef>
                  <a:spcPct val="0"/>
                </a:spcBef>
                <a:spcAft>
                  <a:spcPct val="0"/>
                </a:spcAft>
                <a:defRPr/>
              </a:pPr>
              <a:t>‹#›</a:t>
            </a:fld>
            <a:endParaRPr lang="fr-FR">
              <a:ea typeface="ＭＳ Ｐゴシック" charset="-128"/>
            </a:endParaRPr>
          </a:p>
        </p:txBody>
      </p:sp>
    </p:spTree>
    <p:extLst>
      <p:ext uri="{BB962C8B-B14F-4D97-AF65-F5344CB8AC3E}">
        <p14:creationId xmlns:p14="http://schemas.microsoft.com/office/powerpoint/2010/main" val="370384839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pierre.collenot.pagesperso-orange.fr/Issards_eng/epoques/ancienreg/impots.ht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 </a:t>
            </a:r>
            <a:r>
              <a:rPr lang="en-US" dirty="0" err="1" smtClean="0"/>
              <a:t>français</a:t>
            </a:r>
            <a:r>
              <a:rPr lang="en-US" dirty="0" smtClean="0"/>
              <a:t> au </a:t>
            </a:r>
            <a:r>
              <a:rPr lang="en-US" dirty="0" err="1" smtClean="0"/>
              <a:t>cours</a:t>
            </a:r>
            <a:r>
              <a:rPr lang="en-US" dirty="0" smtClean="0"/>
              <a:t> des siècles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7301433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Vers la Révolution: le XVIIIe siècle</a:t>
            </a:r>
            <a:endParaRPr lang="en-CA" dirty="0"/>
          </a:p>
        </p:txBody>
      </p:sp>
      <p:sp>
        <p:nvSpPr>
          <p:cNvPr id="3" name="Content Placeholder 2"/>
          <p:cNvSpPr>
            <a:spLocks noGrp="1"/>
          </p:cNvSpPr>
          <p:nvPr>
            <p:ph idx="1"/>
          </p:nvPr>
        </p:nvSpPr>
        <p:spPr/>
        <p:txBody>
          <a:bodyPr/>
          <a:lstStyle/>
          <a:p>
            <a:pPr lvl="0"/>
            <a:r>
              <a:rPr lang="fr-CA" dirty="0"/>
              <a:t>Après la mort du roi Soleil, </a:t>
            </a:r>
            <a:r>
              <a:rPr lang="fr-CA" b="1" dirty="0"/>
              <a:t>Louis XIV</a:t>
            </a:r>
            <a:r>
              <a:rPr lang="fr-CA" dirty="0"/>
              <a:t>, la vie intellectuelle et artistique quitte Versailles pour rentrer à Paris où cafés et salons littéraires se multiplient.</a:t>
            </a:r>
            <a:endParaRPr lang="en-CA" dirty="0"/>
          </a:p>
          <a:p>
            <a:pPr lvl="0"/>
            <a:r>
              <a:rPr lang="fr-CA" dirty="0"/>
              <a:t>La plupart </a:t>
            </a:r>
            <a:r>
              <a:rPr lang="fr-CA" b="1" dirty="0"/>
              <a:t>des salons</a:t>
            </a:r>
            <a:r>
              <a:rPr lang="fr-CA" dirty="0"/>
              <a:t> sont dirigés par les femmes cultivées et on y traite de tous les sujets.  On se libère </a:t>
            </a:r>
            <a:r>
              <a:rPr lang="fr-CA" b="1" dirty="0"/>
              <a:t>du classicisme</a:t>
            </a:r>
            <a:r>
              <a:rPr lang="fr-CA" dirty="0"/>
              <a:t> dont les règles étaient si strictes</a:t>
            </a:r>
            <a:r>
              <a:rPr lang="fr-CA" dirty="0" smtClean="0"/>
              <a:t>.</a:t>
            </a:r>
            <a:endParaRPr lang="en-CA" dirty="0"/>
          </a:p>
        </p:txBody>
      </p:sp>
    </p:spTree>
    <p:extLst>
      <p:ext uri="{BB962C8B-B14F-4D97-AF65-F5344CB8AC3E}">
        <p14:creationId xmlns:p14="http://schemas.microsoft.com/office/powerpoint/2010/main" val="196775152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L’essor culture: le XVIIIe siècle</a:t>
            </a:r>
            <a:endParaRPr lang="en-CA" dirty="0"/>
          </a:p>
        </p:txBody>
      </p:sp>
      <p:sp>
        <p:nvSpPr>
          <p:cNvPr id="3" name="Content Placeholder 2"/>
          <p:cNvSpPr>
            <a:spLocks noGrp="1"/>
          </p:cNvSpPr>
          <p:nvPr>
            <p:ph idx="1"/>
          </p:nvPr>
        </p:nvSpPr>
        <p:spPr/>
        <p:txBody>
          <a:bodyPr/>
          <a:lstStyle/>
          <a:p>
            <a:pPr lvl="0"/>
            <a:r>
              <a:rPr lang="fr-CA" dirty="0"/>
              <a:t>La Bruyère écrit </a:t>
            </a:r>
            <a:r>
              <a:rPr lang="fr-CA" i="1" dirty="0"/>
              <a:t>Les Caractères</a:t>
            </a:r>
            <a:r>
              <a:rPr lang="fr-CA" dirty="0"/>
              <a:t> et </a:t>
            </a:r>
            <a:r>
              <a:rPr lang="fr-CA" dirty="0" smtClean="0"/>
              <a:t>Un </a:t>
            </a:r>
            <a:r>
              <a:rPr lang="fr-CA" dirty="0"/>
              <a:t>nouvel </a:t>
            </a:r>
            <a:r>
              <a:rPr lang="fr-CA" b="1" dirty="0"/>
              <a:t>humanisme</a:t>
            </a:r>
            <a:r>
              <a:rPr lang="fr-CA" dirty="0"/>
              <a:t> apparaît, fondé sur la foi dans </a:t>
            </a:r>
            <a:r>
              <a:rPr lang="fr-CA" b="1" dirty="0"/>
              <a:t>le progrès</a:t>
            </a:r>
            <a:r>
              <a:rPr lang="fr-CA" dirty="0"/>
              <a:t> et </a:t>
            </a:r>
            <a:r>
              <a:rPr lang="fr-CA" b="1" dirty="0"/>
              <a:t>la Raison</a:t>
            </a:r>
            <a:r>
              <a:rPr lang="fr-CA" dirty="0"/>
              <a:t> et sur une curiosité insatiable pour les sciences, </a:t>
            </a:r>
            <a:r>
              <a:rPr lang="fr-CA" b="1" dirty="0"/>
              <a:t>les beaux-arts</a:t>
            </a:r>
            <a:r>
              <a:rPr lang="fr-CA" dirty="0"/>
              <a:t>, l'astronomie et </a:t>
            </a:r>
            <a:r>
              <a:rPr lang="fr-CA" b="1" dirty="0"/>
              <a:t>la littérature</a:t>
            </a:r>
            <a:r>
              <a:rPr lang="fr-CA" dirty="0"/>
              <a:t>.</a:t>
            </a:r>
            <a:endParaRPr lang="en-CA" dirty="0"/>
          </a:p>
        </p:txBody>
      </p:sp>
    </p:spTree>
    <p:extLst>
      <p:ext uri="{BB962C8B-B14F-4D97-AF65-F5344CB8AC3E}">
        <p14:creationId xmlns:p14="http://schemas.microsoft.com/office/powerpoint/2010/main" val="205572990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La dominance du français sur la scène européenne</a:t>
            </a:r>
            <a:endParaRPr lang="en-CA" dirty="0"/>
          </a:p>
        </p:txBody>
      </p:sp>
      <p:sp>
        <p:nvSpPr>
          <p:cNvPr id="3" name="Content Placeholder 2"/>
          <p:cNvSpPr>
            <a:spLocks noGrp="1"/>
          </p:cNvSpPr>
          <p:nvPr>
            <p:ph idx="1"/>
          </p:nvPr>
        </p:nvSpPr>
        <p:spPr>
          <a:xfrm>
            <a:off x="457200" y="1905000"/>
            <a:ext cx="8229600" cy="4221163"/>
          </a:xfrm>
        </p:spPr>
        <p:txBody>
          <a:bodyPr/>
          <a:lstStyle/>
          <a:p>
            <a:r>
              <a:rPr lang="fr-CA" dirty="0"/>
              <a:t>Le français domine sur tout au XVIIIe siècle.  C'est la langue des intellectuels.  Au XVIIIe, la plupart </a:t>
            </a:r>
            <a:r>
              <a:rPr lang="fr-CA" b="1" dirty="0"/>
              <a:t>des revues</a:t>
            </a:r>
            <a:r>
              <a:rPr lang="fr-CA" dirty="0"/>
              <a:t> et des œuvres littéraires, philosophiques et économiques </a:t>
            </a:r>
            <a:r>
              <a:rPr lang="fr-CA" b="1" dirty="0"/>
              <a:t>européennes</a:t>
            </a:r>
            <a:r>
              <a:rPr lang="fr-CA" dirty="0"/>
              <a:t> étaient en français. </a:t>
            </a:r>
            <a:endParaRPr lang="en-CA" dirty="0"/>
          </a:p>
        </p:txBody>
      </p:sp>
    </p:spTree>
    <p:extLst>
      <p:ext uri="{BB962C8B-B14F-4D97-AF65-F5344CB8AC3E}">
        <p14:creationId xmlns:p14="http://schemas.microsoft.com/office/powerpoint/2010/main" val="102459159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L’Encyclopédie de Diderot et D’Alembert</a:t>
            </a:r>
            <a:endParaRPr lang="en-CA" dirty="0"/>
          </a:p>
        </p:txBody>
      </p:sp>
      <p:sp>
        <p:nvSpPr>
          <p:cNvPr id="3" name="Content Placeholder 2"/>
          <p:cNvSpPr>
            <a:spLocks noGrp="1"/>
          </p:cNvSpPr>
          <p:nvPr>
            <p:ph idx="1"/>
          </p:nvPr>
        </p:nvSpPr>
        <p:spPr/>
        <p:txBody>
          <a:bodyPr/>
          <a:lstStyle/>
          <a:p>
            <a:pPr lvl="0"/>
            <a:r>
              <a:rPr lang="fr-CA" dirty="0"/>
              <a:t>L'œuvre principale du siècle en effet, était </a:t>
            </a:r>
            <a:r>
              <a:rPr lang="fr-CA" i="1" dirty="0"/>
              <a:t>L'Encyclopédie, dictionnaire raisonné des sciences, des arts et des métiers,</a:t>
            </a:r>
            <a:r>
              <a:rPr lang="fr-CA" dirty="0"/>
              <a:t> réalisée grâce à Denis Diderot et D’Alembert qui a consacré vingt ans de sa vie (1746-1774) en luttant constamment contre les fanatiques qui voulaient maintenir des préjugés.</a:t>
            </a:r>
            <a:endParaRPr lang="en-CA" dirty="0"/>
          </a:p>
          <a:p>
            <a:pPr lvl="0"/>
            <a:r>
              <a:rPr lang="fr-CA" dirty="0"/>
              <a:t>On veut surtout développer une attitude </a:t>
            </a:r>
            <a:r>
              <a:rPr lang="fr-CA" b="1" dirty="0"/>
              <a:t>critique</a:t>
            </a:r>
            <a:r>
              <a:rPr lang="fr-CA" dirty="0"/>
              <a:t> chez le lecteur, </a:t>
            </a:r>
            <a:r>
              <a:rPr lang="fr-CA" b="1" dirty="0"/>
              <a:t>le pousser à réfléchir pour lui-même.</a:t>
            </a:r>
            <a:endParaRPr lang="en-CA" b="1" dirty="0"/>
          </a:p>
          <a:p>
            <a:endParaRPr lang="en-CA" dirty="0"/>
          </a:p>
        </p:txBody>
      </p:sp>
    </p:spTree>
    <p:extLst>
      <p:ext uri="{BB962C8B-B14F-4D97-AF65-F5344CB8AC3E}">
        <p14:creationId xmlns:p14="http://schemas.microsoft.com/office/powerpoint/2010/main" val="244991756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fr-FR" dirty="0" smtClean="0"/>
              <a:t>La Critique de l’Ancien Régime: Atteinte à la liberté </a:t>
            </a:r>
          </a:p>
        </p:txBody>
      </p:sp>
      <p:sp>
        <p:nvSpPr>
          <p:cNvPr id="22531" name="Content Placeholder 2"/>
          <p:cNvSpPr>
            <a:spLocks noGrp="1"/>
          </p:cNvSpPr>
          <p:nvPr>
            <p:ph idx="1"/>
          </p:nvPr>
        </p:nvSpPr>
        <p:spPr/>
        <p:txBody>
          <a:bodyPr/>
          <a:lstStyle/>
          <a:p>
            <a:pPr eaLnBrk="1" hangingPunct="1"/>
            <a:r>
              <a:rPr lang="fr-FR" b="1" dirty="0" smtClean="0"/>
              <a:t>Censure politique ou religieuse</a:t>
            </a:r>
          </a:p>
          <a:p>
            <a:pPr eaLnBrk="1" hangingPunct="1"/>
            <a:r>
              <a:rPr lang="fr-FR" dirty="0" smtClean="0"/>
              <a:t>Condamnations pour ceux qui s’opposent: la torture, la mort </a:t>
            </a:r>
          </a:p>
          <a:p>
            <a:pPr eaLnBrk="1" hangingPunct="1"/>
            <a:r>
              <a:rPr lang="fr-FR" dirty="0" smtClean="0"/>
              <a:t>Les écrivains sont poussés soit à s’exiler (Voltaire) soit à publier à l’étranger (Diderot emprisonné)   </a:t>
            </a:r>
          </a:p>
        </p:txBody>
      </p:sp>
    </p:spTree>
    <p:extLst>
      <p:ext uri="{BB962C8B-B14F-4D97-AF65-F5344CB8AC3E}">
        <p14:creationId xmlns:p14="http://schemas.microsoft.com/office/powerpoint/2010/main" val="24251622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box(in)">
                                      <p:cBhvr>
                                        <p:cTn id="7" dur="500"/>
                                        <p:tgtEl>
                                          <p:spTgt spid="225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22531">
                                            <p:txEl>
                                              <p:pRg st="0" end="0"/>
                                            </p:txEl>
                                          </p:spTgt>
                                        </p:tgtEl>
                                        <p:attrNameLst>
                                          <p:attrName>style.visibility</p:attrName>
                                        </p:attrNameLst>
                                      </p:cBhvr>
                                      <p:to>
                                        <p:strVal val="visible"/>
                                      </p:to>
                                    </p:set>
                                    <p:animEffect transition="in" filter="fade">
                                      <p:cBhvr>
                                        <p:cTn id="12" dur="1000"/>
                                        <p:tgtEl>
                                          <p:spTgt spid="22531">
                                            <p:txEl>
                                              <p:pRg st="0" end="0"/>
                                            </p:txEl>
                                          </p:spTgt>
                                        </p:tgtEl>
                                      </p:cBhvr>
                                    </p:animEffect>
                                    <p:anim calcmode="lin" valueType="num">
                                      <p:cBhvr>
                                        <p:cTn id="13" dur="10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22531">
                                            <p:txEl>
                                              <p:pRg st="0" end="0"/>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2253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37" presetClass="entr" presetSubtype="0" fill="hold" grpId="0" nodeType="clickEffect">
                                  <p:stCondLst>
                                    <p:cond delay="0"/>
                                  </p:stCondLst>
                                  <p:childTnLst>
                                    <p:set>
                                      <p:cBhvr>
                                        <p:cTn id="19" dur="1" fill="hold">
                                          <p:stCondLst>
                                            <p:cond delay="0"/>
                                          </p:stCondLst>
                                        </p:cTn>
                                        <p:tgtEl>
                                          <p:spTgt spid="22531">
                                            <p:txEl>
                                              <p:pRg st="1" end="1"/>
                                            </p:txEl>
                                          </p:spTgt>
                                        </p:tgtEl>
                                        <p:attrNameLst>
                                          <p:attrName>style.visibility</p:attrName>
                                        </p:attrNameLst>
                                      </p:cBhvr>
                                      <p:to>
                                        <p:strVal val="visible"/>
                                      </p:to>
                                    </p:set>
                                    <p:animEffect transition="in" filter="fade">
                                      <p:cBhvr>
                                        <p:cTn id="20" dur="1000"/>
                                        <p:tgtEl>
                                          <p:spTgt spid="22531">
                                            <p:txEl>
                                              <p:pRg st="1" end="1"/>
                                            </p:txEl>
                                          </p:spTgt>
                                        </p:tgtEl>
                                      </p:cBhvr>
                                    </p:animEffect>
                                    <p:anim calcmode="lin" valueType="num">
                                      <p:cBhvr>
                                        <p:cTn id="21" dur="10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p:cTn id="22" dur="900" decel="100000" fill="hold"/>
                                        <p:tgtEl>
                                          <p:spTgt spid="22531">
                                            <p:txEl>
                                              <p:pRg st="1" end="1"/>
                                            </p:txEl>
                                          </p:spTgt>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2253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37" presetClass="entr" presetSubtype="0" fill="hold" grpId="0" nodeType="clickEffect">
                                  <p:stCondLst>
                                    <p:cond delay="0"/>
                                  </p:stCondLst>
                                  <p:childTnLst>
                                    <p:set>
                                      <p:cBhvr>
                                        <p:cTn id="27" dur="1" fill="hold">
                                          <p:stCondLst>
                                            <p:cond delay="0"/>
                                          </p:stCondLst>
                                        </p:cTn>
                                        <p:tgtEl>
                                          <p:spTgt spid="22531">
                                            <p:txEl>
                                              <p:pRg st="2" end="2"/>
                                            </p:txEl>
                                          </p:spTgt>
                                        </p:tgtEl>
                                        <p:attrNameLst>
                                          <p:attrName>style.visibility</p:attrName>
                                        </p:attrNameLst>
                                      </p:cBhvr>
                                      <p:to>
                                        <p:strVal val="visible"/>
                                      </p:to>
                                    </p:set>
                                    <p:animEffect transition="in" filter="fade">
                                      <p:cBhvr>
                                        <p:cTn id="28" dur="1000"/>
                                        <p:tgtEl>
                                          <p:spTgt spid="22531">
                                            <p:txEl>
                                              <p:pRg st="2" end="2"/>
                                            </p:txEl>
                                          </p:spTgt>
                                        </p:tgtEl>
                                      </p:cBhvr>
                                    </p:animEffect>
                                    <p:anim calcmode="lin" valueType="num">
                                      <p:cBhvr>
                                        <p:cTn id="29" dur="1000" fill="hold"/>
                                        <p:tgtEl>
                                          <p:spTgt spid="22531">
                                            <p:txEl>
                                              <p:pRg st="2" end="2"/>
                                            </p:txEl>
                                          </p:spTgt>
                                        </p:tgtEl>
                                        <p:attrNameLst>
                                          <p:attrName>ppt_x</p:attrName>
                                        </p:attrNameLst>
                                      </p:cBhvr>
                                      <p:tavLst>
                                        <p:tav tm="0">
                                          <p:val>
                                            <p:strVal val="#ppt_x"/>
                                          </p:val>
                                        </p:tav>
                                        <p:tav tm="100000">
                                          <p:val>
                                            <p:strVal val="#ppt_x"/>
                                          </p:val>
                                        </p:tav>
                                      </p:tavLst>
                                    </p:anim>
                                    <p:anim calcmode="lin" valueType="num">
                                      <p:cBhvr>
                                        <p:cTn id="30" dur="900" decel="100000" fill="hold"/>
                                        <p:tgtEl>
                                          <p:spTgt spid="22531">
                                            <p:txEl>
                                              <p:pRg st="2" end="2"/>
                                            </p:txEl>
                                          </p:spTgt>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22531">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fr-FR" smtClean="0"/>
              <a:t>La philosophie des Lumières </a:t>
            </a:r>
          </a:p>
        </p:txBody>
      </p:sp>
      <p:sp>
        <p:nvSpPr>
          <p:cNvPr id="25603" name="Content Placeholder 2"/>
          <p:cNvSpPr>
            <a:spLocks noGrp="1"/>
          </p:cNvSpPr>
          <p:nvPr>
            <p:ph idx="1"/>
          </p:nvPr>
        </p:nvSpPr>
        <p:spPr>
          <a:xfrm>
            <a:off x="457200" y="1162050"/>
            <a:ext cx="8229600" cy="4964113"/>
          </a:xfrm>
        </p:spPr>
        <p:txBody>
          <a:bodyPr/>
          <a:lstStyle/>
          <a:p>
            <a:pPr eaLnBrk="1" hangingPunct="1"/>
            <a:r>
              <a:rPr lang="fr-FR" sz="2000" b="1" dirty="0" smtClean="0"/>
              <a:t>A pour but de monter l’importance de l’esprit, de la Raison, du raisonnable chez l’homme. Penser pour soi-même et l’individualisme devient le plus important.   Le rationalisme s’avère primordial.</a:t>
            </a:r>
          </a:p>
          <a:p>
            <a:pPr eaLnBrk="1" hangingPunct="1"/>
            <a:r>
              <a:rPr lang="fr-FR" sz="2000" dirty="0" smtClean="0"/>
              <a:t>Lumière  s’oppose à l’obscurité (croyance irrationnelles, préjugés, superstitions)  </a:t>
            </a:r>
          </a:p>
          <a:p>
            <a:pPr eaLnBrk="1" hangingPunct="1"/>
            <a:r>
              <a:rPr lang="fr-FR" sz="2000" dirty="0" smtClean="0"/>
              <a:t>Lumière – positive, éclaire, guide, vérité </a:t>
            </a:r>
          </a:p>
          <a:p>
            <a:pPr eaLnBrk="1" hangingPunct="1"/>
            <a:r>
              <a:rPr lang="fr-FR" sz="2000" dirty="0" smtClean="0"/>
              <a:t>Les écrivains cherchent non seulement à faire connaître mais aussi </a:t>
            </a:r>
            <a:r>
              <a:rPr lang="fr-FR" sz="2000" b="1" dirty="0" smtClean="0"/>
              <a:t>à faire réfléchir. </a:t>
            </a:r>
          </a:p>
          <a:p>
            <a:pPr eaLnBrk="1" hangingPunct="1"/>
            <a:r>
              <a:rPr lang="fr-FR" sz="2000" dirty="0" smtClean="0"/>
              <a:t>Le rationalisme a pour but d’encourager le progrès et d’améliorer la société:  On met en application les idées de la Révolution Scientifique de Descartes et de Newton: L’idée est d’étudier la société en se servant de la méthodologie scientifique.  Le but final s’avère d’améliorer le sort de l’humanité.</a:t>
            </a:r>
          </a:p>
          <a:p>
            <a:pPr eaLnBrk="1" hangingPunct="1"/>
            <a:r>
              <a:rPr lang="fr-FR" sz="2000" dirty="0" smtClean="0"/>
              <a:t>La Révolution Française est née des idées des Lumières ainsi que beaucoup de droits humains que nous avons aujourd'hui  </a:t>
            </a:r>
          </a:p>
        </p:txBody>
      </p:sp>
    </p:spTree>
    <p:extLst>
      <p:ext uri="{BB962C8B-B14F-4D97-AF65-F5344CB8AC3E}">
        <p14:creationId xmlns:p14="http://schemas.microsoft.com/office/powerpoint/2010/main" val="42171994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box(in)">
                                      <p:cBhvr>
                                        <p:cTn id="7" dur="500"/>
                                        <p:tgtEl>
                                          <p:spTgt spid="2560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25603">
                                            <p:txEl>
                                              <p:pRg st="0" end="0"/>
                                            </p:txEl>
                                          </p:spTgt>
                                        </p:tgtEl>
                                        <p:attrNameLst>
                                          <p:attrName>style.visibility</p:attrName>
                                        </p:attrNameLst>
                                      </p:cBhvr>
                                      <p:to>
                                        <p:strVal val="visible"/>
                                      </p:to>
                                    </p:set>
                                    <p:animEffect transition="in" filter="fade">
                                      <p:cBhvr>
                                        <p:cTn id="12" dur="1000"/>
                                        <p:tgtEl>
                                          <p:spTgt spid="25603">
                                            <p:txEl>
                                              <p:pRg st="0" end="0"/>
                                            </p:txEl>
                                          </p:spTgt>
                                        </p:tgtEl>
                                      </p:cBhvr>
                                    </p:animEffect>
                                    <p:anim calcmode="lin" valueType="num">
                                      <p:cBhvr>
                                        <p:cTn id="13" dur="10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25603">
                                            <p:txEl>
                                              <p:pRg st="0" end="0"/>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2560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37" presetClass="entr" presetSubtype="0" fill="hold" grpId="0" nodeType="clickEffect">
                                  <p:stCondLst>
                                    <p:cond delay="0"/>
                                  </p:stCondLst>
                                  <p:childTnLst>
                                    <p:set>
                                      <p:cBhvr>
                                        <p:cTn id="19" dur="1" fill="hold">
                                          <p:stCondLst>
                                            <p:cond delay="0"/>
                                          </p:stCondLst>
                                        </p:cTn>
                                        <p:tgtEl>
                                          <p:spTgt spid="25603">
                                            <p:txEl>
                                              <p:pRg st="1" end="1"/>
                                            </p:txEl>
                                          </p:spTgt>
                                        </p:tgtEl>
                                        <p:attrNameLst>
                                          <p:attrName>style.visibility</p:attrName>
                                        </p:attrNameLst>
                                      </p:cBhvr>
                                      <p:to>
                                        <p:strVal val="visible"/>
                                      </p:to>
                                    </p:set>
                                    <p:animEffect transition="in" filter="fade">
                                      <p:cBhvr>
                                        <p:cTn id="20" dur="1000"/>
                                        <p:tgtEl>
                                          <p:spTgt spid="25603">
                                            <p:txEl>
                                              <p:pRg st="1" end="1"/>
                                            </p:txEl>
                                          </p:spTgt>
                                        </p:tgtEl>
                                      </p:cBhvr>
                                    </p:animEffect>
                                    <p:anim calcmode="lin" valueType="num">
                                      <p:cBhvr>
                                        <p:cTn id="21" dur="1000" fill="hold"/>
                                        <p:tgtEl>
                                          <p:spTgt spid="25603">
                                            <p:txEl>
                                              <p:pRg st="1" end="1"/>
                                            </p:txEl>
                                          </p:spTgt>
                                        </p:tgtEl>
                                        <p:attrNameLst>
                                          <p:attrName>ppt_x</p:attrName>
                                        </p:attrNameLst>
                                      </p:cBhvr>
                                      <p:tavLst>
                                        <p:tav tm="0">
                                          <p:val>
                                            <p:strVal val="#ppt_x"/>
                                          </p:val>
                                        </p:tav>
                                        <p:tav tm="100000">
                                          <p:val>
                                            <p:strVal val="#ppt_x"/>
                                          </p:val>
                                        </p:tav>
                                      </p:tavLst>
                                    </p:anim>
                                    <p:anim calcmode="lin" valueType="num">
                                      <p:cBhvr>
                                        <p:cTn id="22" dur="900" decel="100000" fill="hold"/>
                                        <p:tgtEl>
                                          <p:spTgt spid="25603">
                                            <p:txEl>
                                              <p:pRg st="1" end="1"/>
                                            </p:txEl>
                                          </p:spTgt>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2560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37" presetClass="entr" presetSubtype="0" fill="hold" grpId="0" nodeType="clickEffect">
                                  <p:stCondLst>
                                    <p:cond delay="0"/>
                                  </p:stCondLst>
                                  <p:childTnLst>
                                    <p:set>
                                      <p:cBhvr>
                                        <p:cTn id="27" dur="1" fill="hold">
                                          <p:stCondLst>
                                            <p:cond delay="0"/>
                                          </p:stCondLst>
                                        </p:cTn>
                                        <p:tgtEl>
                                          <p:spTgt spid="25603">
                                            <p:txEl>
                                              <p:pRg st="2" end="2"/>
                                            </p:txEl>
                                          </p:spTgt>
                                        </p:tgtEl>
                                        <p:attrNameLst>
                                          <p:attrName>style.visibility</p:attrName>
                                        </p:attrNameLst>
                                      </p:cBhvr>
                                      <p:to>
                                        <p:strVal val="visible"/>
                                      </p:to>
                                    </p:set>
                                    <p:animEffect transition="in" filter="fade">
                                      <p:cBhvr>
                                        <p:cTn id="28" dur="1000"/>
                                        <p:tgtEl>
                                          <p:spTgt spid="25603">
                                            <p:txEl>
                                              <p:pRg st="2" end="2"/>
                                            </p:txEl>
                                          </p:spTgt>
                                        </p:tgtEl>
                                      </p:cBhvr>
                                    </p:animEffect>
                                    <p:anim calcmode="lin" valueType="num">
                                      <p:cBhvr>
                                        <p:cTn id="29"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30" dur="900" decel="100000" fill="hold"/>
                                        <p:tgtEl>
                                          <p:spTgt spid="25603">
                                            <p:txEl>
                                              <p:pRg st="2" end="2"/>
                                            </p:txEl>
                                          </p:spTgt>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2560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37" presetClass="entr" presetSubtype="0" fill="hold" grpId="0" nodeType="clickEffect">
                                  <p:stCondLst>
                                    <p:cond delay="0"/>
                                  </p:stCondLst>
                                  <p:childTnLst>
                                    <p:set>
                                      <p:cBhvr>
                                        <p:cTn id="35" dur="1" fill="hold">
                                          <p:stCondLst>
                                            <p:cond delay="0"/>
                                          </p:stCondLst>
                                        </p:cTn>
                                        <p:tgtEl>
                                          <p:spTgt spid="25603">
                                            <p:txEl>
                                              <p:pRg st="3" end="3"/>
                                            </p:txEl>
                                          </p:spTgt>
                                        </p:tgtEl>
                                        <p:attrNameLst>
                                          <p:attrName>style.visibility</p:attrName>
                                        </p:attrNameLst>
                                      </p:cBhvr>
                                      <p:to>
                                        <p:strVal val="visible"/>
                                      </p:to>
                                    </p:set>
                                    <p:animEffect transition="in" filter="fade">
                                      <p:cBhvr>
                                        <p:cTn id="36" dur="1000"/>
                                        <p:tgtEl>
                                          <p:spTgt spid="25603">
                                            <p:txEl>
                                              <p:pRg st="3" end="3"/>
                                            </p:txEl>
                                          </p:spTgt>
                                        </p:tgtEl>
                                      </p:cBhvr>
                                    </p:animEffect>
                                    <p:anim calcmode="lin" valueType="num">
                                      <p:cBhvr>
                                        <p:cTn id="37" dur="10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p:cTn id="38" dur="900" decel="100000" fill="hold"/>
                                        <p:tgtEl>
                                          <p:spTgt spid="25603">
                                            <p:txEl>
                                              <p:pRg st="3" end="3"/>
                                            </p:txEl>
                                          </p:spTgt>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2560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37" presetClass="entr" presetSubtype="0" fill="hold" grpId="0" nodeType="clickEffect">
                                  <p:stCondLst>
                                    <p:cond delay="0"/>
                                  </p:stCondLst>
                                  <p:childTnLst>
                                    <p:set>
                                      <p:cBhvr>
                                        <p:cTn id="43" dur="1" fill="hold">
                                          <p:stCondLst>
                                            <p:cond delay="0"/>
                                          </p:stCondLst>
                                        </p:cTn>
                                        <p:tgtEl>
                                          <p:spTgt spid="25603">
                                            <p:txEl>
                                              <p:pRg st="4" end="4"/>
                                            </p:txEl>
                                          </p:spTgt>
                                        </p:tgtEl>
                                        <p:attrNameLst>
                                          <p:attrName>style.visibility</p:attrName>
                                        </p:attrNameLst>
                                      </p:cBhvr>
                                      <p:to>
                                        <p:strVal val="visible"/>
                                      </p:to>
                                    </p:set>
                                    <p:animEffect transition="in" filter="fade">
                                      <p:cBhvr>
                                        <p:cTn id="44" dur="1000"/>
                                        <p:tgtEl>
                                          <p:spTgt spid="25603">
                                            <p:txEl>
                                              <p:pRg st="4" end="4"/>
                                            </p:txEl>
                                          </p:spTgt>
                                        </p:tgtEl>
                                      </p:cBhvr>
                                    </p:animEffect>
                                    <p:anim calcmode="lin" valueType="num">
                                      <p:cBhvr>
                                        <p:cTn id="45" dur="10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p:cTn id="46" dur="900" decel="100000" fill="hold"/>
                                        <p:tgtEl>
                                          <p:spTgt spid="25603">
                                            <p:txEl>
                                              <p:pRg st="4" end="4"/>
                                            </p:txEl>
                                          </p:spTgt>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2560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37" presetClass="entr" presetSubtype="0" fill="hold" grpId="0" nodeType="clickEffect">
                                  <p:stCondLst>
                                    <p:cond delay="0"/>
                                  </p:stCondLst>
                                  <p:childTnLst>
                                    <p:set>
                                      <p:cBhvr>
                                        <p:cTn id="51" dur="1" fill="hold">
                                          <p:stCondLst>
                                            <p:cond delay="0"/>
                                          </p:stCondLst>
                                        </p:cTn>
                                        <p:tgtEl>
                                          <p:spTgt spid="25603">
                                            <p:txEl>
                                              <p:pRg st="5" end="5"/>
                                            </p:txEl>
                                          </p:spTgt>
                                        </p:tgtEl>
                                        <p:attrNameLst>
                                          <p:attrName>style.visibility</p:attrName>
                                        </p:attrNameLst>
                                      </p:cBhvr>
                                      <p:to>
                                        <p:strVal val="visible"/>
                                      </p:to>
                                    </p:set>
                                    <p:animEffect transition="in" filter="fade">
                                      <p:cBhvr>
                                        <p:cTn id="52" dur="1000"/>
                                        <p:tgtEl>
                                          <p:spTgt spid="25603">
                                            <p:txEl>
                                              <p:pRg st="5" end="5"/>
                                            </p:txEl>
                                          </p:spTgt>
                                        </p:tgtEl>
                                      </p:cBhvr>
                                    </p:animEffect>
                                    <p:anim calcmode="lin" valueType="num">
                                      <p:cBhvr>
                                        <p:cTn id="53" dur="1000" fill="hold"/>
                                        <p:tgtEl>
                                          <p:spTgt spid="25603">
                                            <p:txEl>
                                              <p:pRg st="5" end="5"/>
                                            </p:txEl>
                                          </p:spTgt>
                                        </p:tgtEl>
                                        <p:attrNameLst>
                                          <p:attrName>ppt_x</p:attrName>
                                        </p:attrNameLst>
                                      </p:cBhvr>
                                      <p:tavLst>
                                        <p:tav tm="0">
                                          <p:val>
                                            <p:strVal val="#ppt_x"/>
                                          </p:val>
                                        </p:tav>
                                        <p:tav tm="100000">
                                          <p:val>
                                            <p:strVal val="#ppt_x"/>
                                          </p:val>
                                        </p:tav>
                                      </p:tavLst>
                                    </p:anim>
                                    <p:anim calcmode="lin" valueType="num">
                                      <p:cBhvr>
                                        <p:cTn id="54" dur="900" decel="100000" fill="hold"/>
                                        <p:tgtEl>
                                          <p:spTgt spid="25603">
                                            <p:txEl>
                                              <p:pRg st="5" end="5"/>
                                            </p:txEl>
                                          </p:spTgt>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2560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fr-FR" smtClean="0"/>
              <a:t>Rousseau </a:t>
            </a:r>
          </a:p>
        </p:txBody>
      </p:sp>
      <p:sp>
        <p:nvSpPr>
          <p:cNvPr id="3" name="Content Placeholder 2"/>
          <p:cNvSpPr>
            <a:spLocks noGrp="1"/>
          </p:cNvSpPr>
          <p:nvPr>
            <p:ph idx="1"/>
          </p:nvPr>
        </p:nvSpPr>
        <p:spPr>
          <a:xfrm>
            <a:off x="4478338" y="1600200"/>
            <a:ext cx="4208462" cy="4525963"/>
          </a:xfrm>
        </p:spPr>
        <p:txBody>
          <a:bodyPr/>
          <a:lstStyle/>
          <a:p>
            <a:pPr eaLnBrk="1" hangingPunct="1"/>
            <a:r>
              <a:rPr lang="fr-FR" sz="2400" dirty="0" smtClean="0"/>
              <a:t>Il a fait des contributions majeures dans le monde de l’éducation « Emile » </a:t>
            </a:r>
          </a:p>
          <a:p>
            <a:pPr eaLnBrk="1" hangingPunct="1">
              <a:buFont typeface="Arial" charset="0"/>
              <a:buNone/>
            </a:pPr>
            <a:endParaRPr lang="fr-FR" sz="2400" dirty="0" smtClean="0"/>
          </a:p>
          <a:p>
            <a:pPr eaLnBrk="1" hangingPunct="1"/>
            <a:r>
              <a:rPr lang="fr-FR" sz="2400" dirty="0" smtClean="0"/>
              <a:t>Il critique la civilisation d’une manière très audacieuse dans </a:t>
            </a:r>
            <a:r>
              <a:rPr lang="fr-FR" sz="2400" i="1" dirty="0" smtClean="0"/>
              <a:t>Discours sur les sciences et les arts, Discours sur l’inégalité, Du Contrat Social</a:t>
            </a:r>
            <a:r>
              <a:rPr lang="fr-FR" sz="2400" dirty="0" smtClean="0"/>
              <a:t>: la volonté générale</a:t>
            </a:r>
            <a:endParaRPr lang="fr-FR" sz="2400" i="1" dirty="0" smtClean="0"/>
          </a:p>
          <a:p>
            <a:pPr eaLnBrk="1" hangingPunct="1"/>
            <a:endParaRPr lang="fr-FR"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38188" y="1600200"/>
            <a:ext cx="3429000" cy="430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79514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7"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37"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accel="50000" decel="5000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4063" y="274638"/>
            <a:ext cx="4122737" cy="1143000"/>
          </a:xfrm>
        </p:spPr>
        <p:txBody>
          <a:bodyPr/>
          <a:lstStyle/>
          <a:p>
            <a:pPr eaLnBrk="1" hangingPunct="1"/>
            <a:r>
              <a:rPr lang="fr-FR" smtClean="0"/>
              <a:t>Voltaire</a:t>
            </a:r>
          </a:p>
        </p:txBody>
      </p:sp>
      <p:sp>
        <p:nvSpPr>
          <p:cNvPr id="3" name="Content Placeholder 2"/>
          <p:cNvSpPr>
            <a:spLocks noGrp="1"/>
          </p:cNvSpPr>
          <p:nvPr>
            <p:ph idx="1"/>
          </p:nvPr>
        </p:nvSpPr>
        <p:spPr>
          <a:xfrm>
            <a:off x="4783138" y="1600200"/>
            <a:ext cx="3903662" cy="4525963"/>
          </a:xfrm>
        </p:spPr>
        <p:txBody>
          <a:bodyPr/>
          <a:lstStyle/>
          <a:p>
            <a:pPr eaLnBrk="1" hangingPunct="1"/>
            <a:r>
              <a:rPr lang="fr-FR" smtClean="0"/>
              <a:t>exilé en Angleterre. Écrits satiriques contre le Régent, emprisonné à la Bastille. Ses œuvres: </a:t>
            </a:r>
            <a:r>
              <a:rPr lang="fr-FR" i="1" smtClean="0"/>
              <a:t>Zadig, Candide, Lettres philosophiques</a:t>
            </a:r>
            <a:endParaRPr lang="fr-FR"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00200"/>
            <a:ext cx="3810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97327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slide(fromBottom)">
                                      <p:cBhvr>
                                        <p:cTn id="15" dur="500"/>
                                        <p:tgtEl>
                                          <p:spTgt spid="3">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45013" y="274638"/>
            <a:ext cx="4141787" cy="1143000"/>
          </a:xfrm>
        </p:spPr>
        <p:txBody>
          <a:bodyPr/>
          <a:lstStyle/>
          <a:p>
            <a:pPr eaLnBrk="1" hangingPunct="1"/>
            <a:r>
              <a:rPr lang="fr-FR" smtClean="0"/>
              <a:t>Montesquieu</a:t>
            </a:r>
          </a:p>
        </p:txBody>
      </p:sp>
      <p:sp>
        <p:nvSpPr>
          <p:cNvPr id="3" name="Content Placeholder 2"/>
          <p:cNvSpPr>
            <a:spLocks noGrp="1"/>
          </p:cNvSpPr>
          <p:nvPr>
            <p:ph idx="1"/>
          </p:nvPr>
        </p:nvSpPr>
        <p:spPr>
          <a:xfrm>
            <a:off x="4965700" y="1219200"/>
            <a:ext cx="3721100" cy="4906963"/>
          </a:xfrm>
        </p:spPr>
        <p:txBody>
          <a:bodyPr/>
          <a:lstStyle/>
          <a:p>
            <a:pPr lvl="0" eaLnBrk="1" hangingPunct="1"/>
            <a:r>
              <a:rPr lang="fr-FR" sz="2400" u="sng" dirty="0" smtClean="0"/>
              <a:t>Montesquieu</a:t>
            </a:r>
            <a:r>
              <a:rPr lang="fr-FR" sz="2400" dirty="0" smtClean="0"/>
              <a:t> –  </a:t>
            </a:r>
            <a:r>
              <a:rPr lang="fr-FR" sz="2400" i="1" dirty="0" smtClean="0"/>
              <a:t>Lettres persanes </a:t>
            </a:r>
            <a:r>
              <a:rPr lang="fr-FR" sz="2400" dirty="0" smtClean="0"/>
              <a:t>publiées à Amsterdam, l’auteur utilise les personnages fictifs, étrangers, pour faire la satire du système politique en France: le mieux connu pour la séparation des pouvoirs législatif, exécutif et judiciaire. </a:t>
            </a:r>
            <a:r>
              <a:rPr lang="fr-CA" sz="2000" dirty="0" smtClean="0"/>
              <a:t>(</a:t>
            </a:r>
            <a:r>
              <a:rPr lang="fr-CA" sz="2000" dirty="0"/>
              <a:t>Une </a:t>
            </a:r>
            <a:r>
              <a:rPr lang="fr-CA" sz="2000" b="1" u="sng" dirty="0"/>
              <a:t>satire</a:t>
            </a:r>
            <a:r>
              <a:rPr lang="fr-CA" sz="2000" dirty="0"/>
              <a:t> est une œuvre littéraire qui se moque des conventions sociales et politiques).</a:t>
            </a:r>
            <a:endParaRPr lang="en-CA" sz="2000" dirty="0"/>
          </a:p>
          <a:p>
            <a:pPr eaLnBrk="1" hangingPunct="1"/>
            <a:endParaRPr lang="fr-FR" sz="2400" i="1" dirty="0" smtClean="0"/>
          </a:p>
          <a:p>
            <a:pPr eaLnBrk="1" hangingPunct="1"/>
            <a:endParaRPr lang="fr-FR"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00200"/>
            <a:ext cx="42037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74926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in)">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slide(fromBottom)">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0688" y="274638"/>
            <a:ext cx="4456112" cy="1143000"/>
          </a:xfrm>
        </p:spPr>
        <p:txBody>
          <a:bodyPr/>
          <a:lstStyle/>
          <a:p>
            <a:pPr eaLnBrk="1" hangingPunct="1"/>
            <a:r>
              <a:rPr lang="fr-FR" smtClean="0"/>
              <a:t>Diderot </a:t>
            </a:r>
          </a:p>
        </p:txBody>
      </p:sp>
      <p:sp>
        <p:nvSpPr>
          <p:cNvPr id="3" name="Content Placeholder 2"/>
          <p:cNvSpPr>
            <a:spLocks noGrp="1"/>
          </p:cNvSpPr>
          <p:nvPr>
            <p:ph idx="1"/>
          </p:nvPr>
        </p:nvSpPr>
        <p:spPr>
          <a:xfrm>
            <a:off x="4344988" y="1600200"/>
            <a:ext cx="4341812" cy="4525963"/>
          </a:xfrm>
        </p:spPr>
        <p:txBody>
          <a:bodyPr/>
          <a:lstStyle/>
          <a:p>
            <a:pPr eaLnBrk="1" hangingPunct="1"/>
            <a:r>
              <a:rPr lang="fr-FR" smtClean="0"/>
              <a:t>emprisonné : il a dirigé le travail sur la première  Encyclopédie – la somme des idées des Lumières </a:t>
            </a:r>
          </a:p>
          <a:p>
            <a:pPr eaLnBrk="1" hangingPunct="1"/>
            <a:endParaRPr lang="fr-FR"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766888"/>
            <a:ext cx="3430588"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98552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accel="50000" decel="5000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slide(fromBottom)">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 siècle des </a:t>
            </a:r>
            <a:r>
              <a:rPr lang="en-US" dirty="0" err="1"/>
              <a:t>lumières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81733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La France et ses colonies au XVIIIe siècle</a:t>
            </a:r>
            <a:endParaRPr lang="en-CA" dirty="0"/>
          </a:p>
        </p:txBody>
      </p:sp>
      <p:sp>
        <p:nvSpPr>
          <p:cNvPr id="3" name="Content Placeholder 2"/>
          <p:cNvSpPr>
            <a:spLocks noGrp="1"/>
          </p:cNvSpPr>
          <p:nvPr>
            <p:ph idx="1"/>
          </p:nvPr>
        </p:nvSpPr>
        <p:spPr/>
        <p:txBody>
          <a:bodyPr/>
          <a:lstStyle/>
          <a:p>
            <a:pPr lvl="0"/>
            <a:r>
              <a:rPr lang="fr-CA" dirty="0"/>
              <a:t>Or, la France a quand même perdu beaucoup des ses possessions coloniales qu'elle s'étaient procurées au siècle précédent.</a:t>
            </a:r>
            <a:endParaRPr lang="en-CA" dirty="0"/>
          </a:p>
          <a:p>
            <a:pPr lvl="0"/>
            <a:r>
              <a:rPr lang="fr-CA" dirty="0"/>
              <a:t>En 1713, au traité d'Utrecht, elle cédait l'Acadie, Terre-Neuve et Saint Christophe à l'Angleterre.</a:t>
            </a:r>
            <a:endParaRPr lang="en-CA" dirty="0"/>
          </a:p>
          <a:p>
            <a:pPr lvl="0"/>
            <a:r>
              <a:rPr lang="fr-CA" b="1" dirty="0"/>
              <a:t>En 1763, au traité de Paris, elle cédait à l'Angleterre tous ses territoires d'Amérique du Nord excepté Saint-Pierre </a:t>
            </a:r>
            <a:r>
              <a:rPr lang="fr-CA" b="1"/>
              <a:t>et </a:t>
            </a:r>
            <a:r>
              <a:rPr lang="fr-CA" b="1" smtClean="0"/>
              <a:t>Miquelon.</a:t>
            </a:r>
            <a:endParaRPr lang="en-CA" b="1" dirty="0"/>
          </a:p>
        </p:txBody>
      </p:sp>
    </p:spTree>
    <p:extLst>
      <p:ext uri="{BB962C8B-B14F-4D97-AF65-F5344CB8AC3E}">
        <p14:creationId xmlns:p14="http://schemas.microsoft.com/office/powerpoint/2010/main" val="340583002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1774: L’Acte de Québec sauve le français au Québec!</a:t>
            </a:r>
            <a:endParaRPr lang="en-CA" dirty="0"/>
          </a:p>
        </p:txBody>
      </p:sp>
      <p:sp>
        <p:nvSpPr>
          <p:cNvPr id="3" name="Content Placeholder 2"/>
          <p:cNvSpPr>
            <a:spLocks noGrp="1"/>
          </p:cNvSpPr>
          <p:nvPr>
            <p:ph idx="1"/>
          </p:nvPr>
        </p:nvSpPr>
        <p:spPr/>
        <p:txBody>
          <a:bodyPr/>
          <a:lstStyle/>
          <a:p>
            <a:r>
              <a:rPr lang="fr-CA" dirty="0" smtClean="0"/>
              <a:t>En effet, le français aurait pu se perdre en Amérique du Nord, mais quand les révolutionnaires américains ont essayé de tenter les Québécois de les joindre, les autorités anglaises au Québec ont promulgué l’Acte de Québec.</a:t>
            </a:r>
          </a:p>
          <a:p>
            <a:r>
              <a:rPr lang="fr-CA" b="1" dirty="0" smtClean="0"/>
              <a:t>Cet acte a garanti que le peuple québécois a pu continuer à pratiquer sa langue et sa culte catholique</a:t>
            </a:r>
            <a:r>
              <a:rPr lang="fr-CA" dirty="0" smtClean="0"/>
              <a:t>.  15 ans avant l’éclatement de la révolution en France!</a:t>
            </a:r>
            <a:endParaRPr lang="en-CA" dirty="0"/>
          </a:p>
        </p:txBody>
      </p:sp>
    </p:spTree>
    <p:extLst>
      <p:ext uri="{BB962C8B-B14F-4D97-AF65-F5344CB8AC3E}">
        <p14:creationId xmlns:p14="http://schemas.microsoft.com/office/powerpoint/2010/main" val="49182154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La préciosité</a:t>
            </a:r>
            <a:endParaRPr lang="en-CA" dirty="0"/>
          </a:p>
        </p:txBody>
      </p:sp>
      <p:sp>
        <p:nvSpPr>
          <p:cNvPr id="3" name="Content Placeholder 2"/>
          <p:cNvSpPr>
            <a:spLocks noGrp="1"/>
          </p:cNvSpPr>
          <p:nvPr>
            <p:ph idx="1"/>
          </p:nvPr>
        </p:nvSpPr>
        <p:spPr>
          <a:xfrm>
            <a:off x="457200" y="1143000"/>
            <a:ext cx="8229600" cy="5715000"/>
          </a:xfrm>
        </p:spPr>
        <p:txBody>
          <a:bodyPr/>
          <a:lstStyle/>
          <a:p>
            <a:endParaRPr lang="fr-FR" sz="2400" dirty="0"/>
          </a:p>
          <a:p>
            <a:r>
              <a:rPr lang="fr-FR" sz="2400" b="1" dirty="0"/>
              <a:t>La préciosité </a:t>
            </a:r>
            <a:r>
              <a:rPr lang="fr-FR" sz="2400" dirty="0"/>
              <a:t>– </a:t>
            </a:r>
            <a:r>
              <a:rPr lang="fr-FR" sz="2400" dirty="0" smtClean="0"/>
              <a:t>est </a:t>
            </a:r>
            <a:r>
              <a:rPr lang="fr-FR" sz="2400" dirty="0"/>
              <a:t>un phénomène social qui se développe dans les salons et  qui cherche à se distinguer par le style, la pureté et la beauté de la langue. </a:t>
            </a:r>
            <a:r>
              <a:rPr lang="fr-FR" sz="2400" dirty="0" smtClean="0"/>
              <a:t>Une </a:t>
            </a:r>
            <a:r>
              <a:rPr lang="fr-FR" sz="2400" dirty="0"/>
              <a:t>sorte de maniérisme. La langue devient tellement spécifique qu’elle est difficilement compréhensible pour les autres.  </a:t>
            </a:r>
          </a:p>
          <a:p>
            <a:r>
              <a:rPr lang="fr-FR" sz="2400" dirty="0"/>
              <a:t> l’invention de nouveaux mots, la définition des mots, cherche à éliminer la langue vulgaire. </a:t>
            </a:r>
          </a:p>
          <a:p>
            <a:r>
              <a:rPr lang="fr-FR" sz="2400" dirty="0"/>
              <a:t> Les pieds  = « les chers souffrants »;  le nez =  « les écluses du cerveau »,  le fauteuil  = « la commodité de la conversation »;  un miroir = « le conseiller des grâces »; les joues = « le trône de la pudeur </a:t>
            </a:r>
            <a:r>
              <a:rPr lang="fr-FR" sz="2400" dirty="0" smtClean="0"/>
              <a:t>»</a:t>
            </a:r>
            <a:endParaRPr lang="en-CA" dirty="0"/>
          </a:p>
        </p:txBody>
      </p:sp>
    </p:spTree>
    <p:extLst>
      <p:ext uri="{BB962C8B-B14F-4D97-AF65-F5344CB8AC3E}">
        <p14:creationId xmlns:p14="http://schemas.microsoft.com/office/powerpoint/2010/main" val="128935815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fr-FR" smtClean="0"/>
              <a:t>L’absolutisme sous L’Ancien Régime</a:t>
            </a:r>
          </a:p>
        </p:txBody>
      </p:sp>
      <p:sp>
        <p:nvSpPr>
          <p:cNvPr id="3" name="Content Placeholder 2"/>
          <p:cNvSpPr>
            <a:spLocks noGrp="1"/>
          </p:cNvSpPr>
          <p:nvPr>
            <p:ph idx="1"/>
          </p:nvPr>
        </p:nvSpPr>
        <p:spPr/>
        <p:txBody>
          <a:bodyPr/>
          <a:lstStyle/>
          <a:p>
            <a:pPr eaLnBrk="1" hangingPunct="1">
              <a:lnSpc>
                <a:spcPct val="80000"/>
              </a:lnSpc>
            </a:pPr>
            <a:r>
              <a:rPr lang="fr-FR" sz="3000" dirty="0" smtClean="0"/>
              <a:t>Le Roi = </a:t>
            </a:r>
            <a:r>
              <a:rPr lang="fr-FR" sz="3000" b="1" dirty="0" smtClean="0"/>
              <a:t>un monarque absolu </a:t>
            </a:r>
            <a:r>
              <a:rPr lang="fr-FR" sz="3000" dirty="0" smtClean="0"/>
              <a:t>– il se trouve au sommet d’une structure politique</a:t>
            </a:r>
          </a:p>
          <a:p>
            <a:pPr eaLnBrk="1" hangingPunct="1">
              <a:lnSpc>
                <a:spcPct val="80000"/>
              </a:lnSpc>
            </a:pPr>
            <a:r>
              <a:rPr lang="fr-FR" sz="3000" dirty="0" smtClean="0"/>
              <a:t>Son pouvoir lui </a:t>
            </a:r>
            <a:r>
              <a:rPr lang="fr-FR" sz="3000" b="1" dirty="0" smtClean="0"/>
              <a:t>vient de Dieu</a:t>
            </a:r>
          </a:p>
          <a:p>
            <a:pPr eaLnBrk="1" hangingPunct="1">
              <a:lnSpc>
                <a:spcPct val="80000"/>
              </a:lnSpc>
            </a:pPr>
            <a:r>
              <a:rPr lang="fr-FR" sz="3000" dirty="0" smtClean="0"/>
              <a:t>Il n’a que à se justifier devant Dieu</a:t>
            </a:r>
          </a:p>
          <a:p>
            <a:pPr eaLnBrk="1" hangingPunct="1">
              <a:lnSpc>
                <a:spcPct val="80000"/>
              </a:lnSpc>
            </a:pPr>
            <a:r>
              <a:rPr lang="fr-FR" sz="3000" dirty="0" smtClean="0"/>
              <a:t>Son pouvoir lui est transmis d’une manière héréditaire</a:t>
            </a:r>
          </a:p>
          <a:p>
            <a:pPr eaLnBrk="1" hangingPunct="1">
              <a:lnSpc>
                <a:spcPct val="80000"/>
              </a:lnSpc>
            </a:pPr>
            <a:r>
              <a:rPr lang="fr-FR" sz="3000" dirty="0" smtClean="0"/>
              <a:t>Il tient le pouvoir – législatif, exécutif, juridique</a:t>
            </a:r>
          </a:p>
          <a:p>
            <a:pPr eaLnBrk="1" hangingPunct="1">
              <a:lnSpc>
                <a:spcPct val="80000"/>
              </a:lnSpc>
            </a:pPr>
            <a:r>
              <a:rPr lang="fr-FR" sz="3000" dirty="0" smtClean="0"/>
              <a:t>Il crée et exécute les lois</a:t>
            </a:r>
          </a:p>
          <a:p>
            <a:pPr eaLnBrk="1" hangingPunct="1">
              <a:lnSpc>
                <a:spcPct val="80000"/>
              </a:lnSpc>
            </a:pPr>
            <a:r>
              <a:rPr lang="fr-FR" sz="3000" dirty="0" smtClean="0"/>
              <a:t>Par une lettre de cachet il peut emprisonner ou expulser un sujet  </a:t>
            </a:r>
          </a:p>
          <a:p>
            <a:pPr eaLnBrk="1" hangingPunct="1">
              <a:lnSpc>
                <a:spcPct val="80000"/>
              </a:lnSpc>
            </a:pPr>
            <a:endParaRPr lang="fr-FR" sz="3000" dirty="0" smtClean="0"/>
          </a:p>
        </p:txBody>
      </p:sp>
    </p:spTree>
    <p:extLst>
      <p:ext uri="{BB962C8B-B14F-4D97-AF65-F5344CB8AC3E}">
        <p14:creationId xmlns:p14="http://schemas.microsoft.com/office/powerpoint/2010/main" val="2410296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fade">
                                      <p:cBhvr>
                                        <p:cTn id="7" dur="2000"/>
                                        <p:tgtEl>
                                          <p:spTgt spid="194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37"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37"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37" presetClass="entr" presetSubtype="0"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fade">
                                      <p:cBhvr>
                                        <p:cTn id="36" dur="1000"/>
                                        <p:tgtEl>
                                          <p:spTgt spid="3">
                                            <p:txEl>
                                              <p:pRg st="3" end="3"/>
                                            </p:txEl>
                                          </p:spTgt>
                                        </p:tgtEl>
                                      </p:cBhvr>
                                    </p:animEffect>
                                    <p:anim calcmode="lin" valueType="num">
                                      <p:cBhvr>
                                        <p:cTn id="3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8"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37" presetClass="entr" presetSubtype="0" fill="hold" grpId="0" nodeType="click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animEffect transition="in" filter="fade">
                                      <p:cBhvr>
                                        <p:cTn id="44" dur="1000"/>
                                        <p:tgtEl>
                                          <p:spTgt spid="3">
                                            <p:txEl>
                                              <p:pRg st="4" end="4"/>
                                            </p:txEl>
                                          </p:spTgt>
                                        </p:tgtEl>
                                      </p:cBhvr>
                                    </p:animEffect>
                                    <p:anim calcmode="lin" valueType="num">
                                      <p:cBhvr>
                                        <p:cTn id="4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6"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37" presetClass="entr" presetSubtype="0" fill="hold" grpId="0"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fade">
                                      <p:cBhvr>
                                        <p:cTn id="52" dur="1000"/>
                                        <p:tgtEl>
                                          <p:spTgt spid="3">
                                            <p:txEl>
                                              <p:pRg st="5" end="5"/>
                                            </p:txEl>
                                          </p:spTgt>
                                        </p:tgtEl>
                                      </p:cBhvr>
                                    </p:animEffect>
                                    <p:anim calcmode="lin" valueType="num">
                                      <p:cBhvr>
                                        <p:cTn id="5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4"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37" presetClass="entr" presetSubtype="0" fill="hold" grpId="0" nodeType="clickEffect">
                                  <p:stCondLst>
                                    <p:cond delay="0"/>
                                  </p:stCondLst>
                                  <p:childTnLst>
                                    <p:set>
                                      <p:cBhvr>
                                        <p:cTn id="59" dur="1" fill="hold">
                                          <p:stCondLst>
                                            <p:cond delay="0"/>
                                          </p:stCondLst>
                                        </p:cTn>
                                        <p:tgtEl>
                                          <p:spTgt spid="3">
                                            <p:txEl>
                                              <p:pRg st="6" end="6"/>
                                            </p:txEl>
                                          </p:spTgt>
                                        </p:tgtEl>
                                        <p:attrNameLst>
                                          <p:attrName>style.visibility</p:attrName>
                                        </p:attrNameLst>
                                      </p:cBhvr>
                                      <p:to>
                                        <p:strVal val="visible"/>
                                      </p:to>
                                    </p:set>
                                    <p:animEffect transition="in" filter="fade">
                                      <p:cBhvr>
                                        <p:cTn id="60" dur="1000"/>
                                        <p:tgtEl>
                                          <p:spTgt spid="3">
                                            <p:txEl>
                                              <p:pRg st="6" end="6"/>
                                            </p:txEl>
                                          </p:spTgt>
                                        </p:tgtEl>
                                      </p:cBhvr>
                                    </p:animEffect>
                                    <p:anim calcmode="lin" valueType="num">
                                      <p:cBhvr>
                                        <p:cTn id="6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2"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63"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fr-FR" b="1" dirty="0" smtClean="0"/>
              <a:t>Le Pouvoir de l’église</a:t>
            </a:r>
            <a:r>
              <a:rPr lang="fr-FR" dirty="0" smtClean="0"/>
              <a:t>: </a:t>
            </a:r>
            <a:br>
              <a:rPr lang="fr-FR" dirty="0" smtClean="0"/>
            </a:br>
            <a:r>
              <a:rPr lang="fr-FR" dirty="0" smtClean="0"/>
              <a:t>le Premier État </a:t>
            </a:r>
          </a:p>
        </p:txBody>
      </p:sp>
      <p:sp>
        <p:nvSpPr>
          <p:cNvPr id="13315" name="Content Placeholder 2"/>
          <p:cNvSpPr>
            <a:spLocks noGrp="1"/>
          </p:cNvSpPr>
          <p:nvPr>
            <p:ph idx="1"/>
          </p:nvPr>
        </p:nvSpPr>
        <p:spPr/>
        <p:txBody>
          <a:bodyPr/>
          <a:lstStyle/>
          <a:p>
            <a:pPr eaLnBrk="1" hangingPunct="1">
              <a:lnSpc>
                <a:spcPct val="80000"/>
              </a:lnSpc>
            </a:pPr>
            <a:r>
              <a:rPr lang="fr-FR" sz="2700" dirty="0" smtClean="0"/>
              <a:t>«</a:t>
            </a:r>
            <a:r>
              <a:rPr lang="fr-FR" sz="2700" b="1" dirty="0" smtClean="0"/>
              <a:t> l’état dans l’état</a:t>
            </a:r>
            <a:r>
              <a:rPr lang="fr-FR" sz="2700" dirty="0" smtClean="0"/>
              <a:t> » -- dépend du roi</a:t>
            </a:r>
          </a:p>
          <a:p>
            <a:pPr eaLnBrk="1" hangingPunct="1">
              <a:lnSpc>
                <a:spcPct val="80000"/>
              </a:lnSpc>
            </a:pPr>
            <a:r>
              <a:rPr lang="fr-FR" sz="2700" dirty="0" smtClean="0"/>
              <a:t>Une partie du clergé constitue une classe privilégiée – assimilable à la noblesse pour ses privilèges </a:t>
            </a:r>
          </a:p>
          <a:p>
            <a:pPr eaLnBrk="1" hangingPunct="1">
              <a:lnSpc>
                <a:spcPct val="80000"/>
              </a:lnSpc>
            </a:pPr>
            <a:r>
              <a:rPr lang="fr-FR" sz="2700" dirty="0" smtClean="0"/>
              <a:t>Ne paie pas d’impôts </a:t>
            </a:r>
          </a:p>
          <a:p>
            <a:pPr eaLnBrk="1" hangingPunct="1">
              <a:lnSpc>
                <a:spcPct val="80000"/>
              </a:lnSpc>
            </a:pPr>
            <a:r>
              <a:rPr lang="fr-FR" sz="2700" dirty="0" smtClean="0"/>
              <a:t>Vit luxueusement à la Cour </a:t>
            </a:r>
          </a:p>
          <a:p>
            <a:pPr eaLnBrk="1" hangingPunct="1">
              <a:lnSpc>
                <a:spcPct val="80000"/>
              </a:lnSpc>
            </a:pPr>
            <a:r>
              <a:rPr lang="fr-FR" sz="2700" dirty="0" smtClean="0"/>
              <a:t>Les Jésuites, gardiens de la tradition qui s’opposent à l’esprit nouveau en conflit avec les philosophes et le Jansénistes </a:t>
            </a:r>
          </a:p>
          <a:p>
            <a:pPr eaLnBrk="1" hangingPunct="1">
              <a:lnSpc>
                <a:spcPct val="80000"/>
              </a:lnSpc>
            </a:pPr>
            <a:r>
              <a:rPr lang="fr-FR" sz="2700" dirty="0" smtClean="0"/>
              <a:t>L’église se montre intolérant envers les protestants (les huguenots) et envers les autres croyances  </a:t>
            </a:r>
          </a:p>
          <a:p>
            <a:pPr eaLnBrk="1" hangingPunct="1">
              <a:lnSpc>
                <a:spcPct val="80000"/>
              </a:lnSpc>
            </a:pPr>
            <a:r>
              <a:rPr lang="fr-FR" sz="2700" dirty="0" smtClean="0"/>
              <a:t> le catholicisme c’est la religion d’État </a:t>
            </a:r>
          </a:p>
          <a:p>
            <a:pPr eaLnBrk="1" hangingPunct="1">
              <a:lnSpc>
                <a:spcPct val="80000"/>
              </a:lnSpc>
              <a:buFont typeface="Arial" charset="0"/>
              <a:buNone/>
            </a:pPr>
            <a:endParaRPr lang="fr-FR" sz="2700" dirty="0" smtClean="0"/>
          </a:p>
        </p:txBody>
      </p:sp>
    </p:spTree>
    <p:extLst>
      <p:ext uri="{BB962C8B-B14F-4D97-AF65-F5344CB8AC3E}">
        <p14:creationId xmlns:p14="http://schemas.microsoft.com/office/powerpoint/2010/main" val="129301937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fr-FR" b="1" dirty="0" smtClean="0"/>
              <a:t>L’inégalités sociales </a:t>
            </a:r>
            <a:r>
              <a:rPr lang="fr-FR" dirty="0" smtClean="0"/>
              <a:t>dans L’Ancien Régime</a:t>
            </a:r>
          </a:p>
        </p:txBody>
      </p:sp>
      <p:sp>
        <p:nvSpPr>
          <p:cNvPr id="3" name="Content Placeholder 2"/>
          <p:cNvSpPr>
            <a:spLocks noGrp="1"/>
          </p:cNvSpPr>
          <p:nvPr>
            <p:ph idx="1"/>
          </p:nvPr>
        </p:nvSpPr>
        <p:spPr/>
        <p:txBody>
          <a:bodyPr/>
          <a:lstStyle/>
          <a:p>
            <a:pPr eaLnBrk="1" hangingPunct="1"/>
            <a:r>
              <a:rPr lang="fr-FR" sz="3000" dirty="0" smtClean="0"/>
              <a:t>Société très inégale en nombre et en richesse</a:t>
            </a:r>
          </a:p>
          <a:p>
            <a:pPr eaLnBrk="1" hangingPunct="1"/>
            <a:r>
              <a:rPr lang="fr-FR" sz="3000" dirty="0" smtClean="0"/>
              <a:t>Privilégiés</a:t>
            </a:r>
          </a:p>
          <a:p>
            <a:pPr eaLnBrk="1" hangingPunct="1">
              <a:buFont typeface="Arial" charset="0"/>
              <a:buNone/>
            </a:pPr>
            <a:r>
              <a:rPr lang="fr-FR" sz="3000" dirty="0" smtClean="0"/>
              <a:t>	* le clergé – 130 000 personnes environ</a:t>
            </a:r>
          </a:p>
          <a:p>
            <a:pPr eaLnBrk="1" hangingPunct="1">
              <a:buFont typeface="Arial" charset="0"/>
              <a:buNone/>
            </a:pPr>
            <a:r>
              <a:rPr lang="fr-FR" sz="3000" dirty="0" smtClean="0"/>
              <a:t>	* la noblesse – 300 000 personnes </a:t>
            </a:r>
          </a:p>
          <a:p>
            <a:pPr eaLnBrk="1" hangingPunct="1">
              <a:buFont typeface="Arial" charset="0"/>
              <a:buNone/>
            </a:pPr>
            <a:r>
              <a:rPr lang="fr-FR" sz="3000" dirty="0" smtClean="0"/>
              <a:t>Les tiers État – 24 000 000 de personnes </a:t>
            </a:r>
          </a:p>
          <a:p>
            <a:pPr eaLnBrk="1" hangingPunct="1">
              <a:buFont typeface="Arial" charset="0"/>
              <a:buNone/>
            </a:pPr>
            <a:r>
              <a:rPr lang="fr-FR" sz="3000" dirty="0" smtClean="0"/>
              <a:t>	* les ouvriers </a:t>
            </a:r>
          </a:p>
          <a:p>
            <a:pPr eaLnBrk="1" hangingPunct="1">
              <a:buFont typeface="Arial" charset="0"/>
              <a:buNone/>
            </a:pPr>
            <a:r>
              <a:rPr lang="fr-FR" sz="3000" dirty="0" smtClean="0"/>
              <a:t>	* les paysans </a:t>
            </a:r>
          </a:p>
          <a:p>
            <a:pPr eaLnBrk="1" hangingPunct="1">
              <a:buFont typeface="Arial" charset="0"/>
              <a:buNone/>
            </a:pPr>
            <a:r>
              <a:rPr lang="fr-FR" sz="3000" dirty="0" smtClean="0"/>
              <a:t>	* les bourgeois  -- (beaucoup d’artistes, écrivains)</a:t>
            </a:r>
          </a:p>
        </p:txBody>
      </p:sp>
    </p:spTree>
    <p:extLst>
      <p:ext uri="{BB962C8B-B14F-4D97-AF65-F5344CB8AC3E}">
        <p14:creationId xmlns:p14="http://schemas.microsoft.com/office/powerpoint/2010/main" val="13935162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box(in)">
                                      <p:cBhvr>
                                        <p:cTn id="7" dur="500"/>
                                        <p:tgtEl>
                                          <p:spTgt spid="2150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37"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37"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37" presetClass="entr" presetSubtype="0"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fade">
                                      <p:cBhvr>
                                        <p:cTn id="36" dur="1000"/>
                                        <p:tgtEl>
                                          <p:spTgt spid="3">
                                            <p:txEl>
                                              <p:pRg st="3" end="3"/>
                                            </p:txEl>
                                          </p:spTgt>
                                        </p:tgtEl>
                                      </p:cBhvr>
                                    </p:animEffect>
                                    <p:anim calcmode="lin" valueType="num">
                                      <p:cBhvr>
                                        <p:cTn id="3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8"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37" presetClass="entr" presetSubtype="0" fill="hold" grpId="0" nodeType="click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animEffect transition="in" filter="fade">
                                      <p:cBhvr>
                                        <p:cTn id="44" dur="1000"/>
                                        <p:tgtEl>
                                          <p:spTgt spid="3">
                                            <p:txEl>
                                              <p:pRg st="4" end="4"/>
                                            </p:txEl>
                                          </p:spTgt>
                                        </p:tgtEl>
                                      </p:cBhvr>
                                    </p:animEffect>
                                    <p:anim calcmode="lin" valueType="num">
                                      <p:cBhvr>
                                        <p:cTn id="4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6"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37" presetClass="entr" presetSubtype="0" fill="hold" grpId="0"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fade">
                                      <p:cBhvr>
                                        <p:cTn id="52" dur="1000"/>
                                        <p:tgtEl>
                                          <p:spTgt spid="3">
                                            <p:txEl>
                                              <p:pRg st="5" end="5"/>
                                            </p:txEl>
                                          </p:spTgt>
                                        </p:tgtEl>
                                      </p:cBhvr>
                                    </p:animEffect>
                                    <p:anim calcmode="lin" valueType="num">
                                      <p:cBhvr>
                                        <p:cTn id="5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4"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37" presetClass="entr" presetSubtype="0" fill="hold" grpId="0" nodeType="clickEffect">
                                  <p:stCondLst>
                                    <p:cond delay="0"/>
                                  </p:stCondLst>
                                  <p:childTnLst>
                                    <p:set>
                                      <p:cBhvr>
                                        <p:cTn id="59" dur="1" fill="hold">
                                          <p:stCondLst>
                                            <p:cond delay="0"/>
                                          </p:stCondLst>
                                        </p:cTn>
                                        <p:tgtEl>
                                          <p:spTgt spid="3">
                                            <p:txEl>
                                              <p:pRg st="6" end="6"/>
                                            </p:txEl>
                                          </p:spTgt>
                                        </p:tgtEl>
                                        <p:attrNameLst>
                                          <p:attrName>style.visibility</p:attrName>
                                        </p:attrNameLst>
                                      </p:cBhvr>
                                      <p:to>
                                        <p:strVal val="visible"/>
                                      </p:to>
                                    </p:set>
                                    <p:animEffect transition="in" filter="fade">
                                      <p:cBhvr>
                                        <p:cTn id="60" dur="1000"/>
                                        <p:tgtEl>
                                          <p:spTgt spid="3">
                                            <p:txEl>
                                              <p:pRg st="6" end="6"/>
                                            </p:txEl>
                                          </p:spTgt>
                                        </p:tgtEl>
                                      </p:cBhvr>
                                    </p:animEffect>
                                    <p:anim calcmode="lin" valueType="num">
                                      <p:cBhvr>
                                        <p:cTn id="6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2"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63"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64" fill="hold" nodeType="clickPar">
                      <p:stCondLst>
                        <p:cond delay="indefinite"/>
                      </p:stCondLst>
                      <p:childTnLst>
                        <p:par>
                          <p:cTn id="65" fill="hold" nodeType="withGroup">
                            <p:stCondLst>
                              <p:cond delay="0"/>
                            </p:stCondLst>
                            <p:childTnLst>
                              <p:par>
                                <p:cTn id="66" presetID="37" presetClass="entr" presetSubtype="0" fill="hold" grpId="0" nodeType="clickEffect">
                                  <p:stCondLst>
                                    <p:cond delay="0"/>
                                  </p:stCondLst>
                                  <p:childTnLst>
                                    <p:set>
                                      <p:cBhvr>
                                        <p:cTn id="67" dur="1" fill="hold">
                                          <p:stCondLst>
                                            <p:cond delay="0"/>
                                          </p:stCondLst>
                                        </p:cTn>
                                        <p:tgtEl>
                                          <p:spTgt spid="3">
                                            <p:txEl>
                                              <p:pRg st="7" end="7"/>
                                            </p:txEl>
                                          </p:spTgt>
                                        </p:tgtEl>
                                        <p:attrNameLst>
                                          <p:attrName>style.visibility</p:attrName>
                                        </p:attrNameLst>
                                      </p:cBhvr>
                                      <p:to>
                                        <p:strVal val="visible"/>
                                      </p:to>
                                    </p:set>
                                    <p:animEffect transition="in" filter="fade">
                                      <p:cBhvr>
                                        <p:cTn id="68" dur="1000"/>
                                        <p:tgtEl>
                                          <p:spTgt spid="3">
                                            <p:txEl>
                                              <p:pRg st="7" end="7"/>
                                            </p:txEl>
                                          </p:spTgt>
                                        </p:tgtEl>
                                      </p:cBhvr>
                                    </p:animEffect>
                                    <p:anim calcmode="lin" valueType="num">
                                      <p:cBhvr>
                                        <p:cTn id="6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70" dur="900"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lstStyle/>
          <a:p>
            <a:r>
              <a:rPr lang="fr-CA" dirty="0" smtClean="0"/>
              <a:t>Les privilèges de l’Ancien Régime</a:t>
            </a:r>
            <a:endParaRPr lang="en-CA" dirty="0"/>
          </a:p>
        </p:txBody>
      </p:sp>
      <p:sp>
        <p:nvSpPr>
          <p:cNvPr id="3" name="Subtitle 2"/>
          <p:cNvSpPr>
            <a:spLocks noGrp="1"/>
          </p:cNvSpPr>
          <p:nvPr>
            <p:ph type="subTitle" idx="1"/>
          </p:nvPr>
        </p:nvSpPr>
        <p:spPr>
          <a:xfrm>
            <a:off x="381000" y="1828800"/>
            <a:ext cx="7391400" cy="3810000"/>
          </a:xfrm>
        </p:spPr>
        <p:txBody>
          <a:bodyPr/>
          <a:lstStyle/>
          <a:p>
            <a:pPr algn="l"/>
            <a:r>
              <a:rPr lang="en-CA" sz="1800" dirty="0">
                <a:hlinkClick r:id="rId2"/>
              </a:rPr>
              <a:t>http://pierre.collenot.pagesperso-orange.fr/Issards_eng/epoques/ancienreg/impots.htm</a:t>
            </a:r>
            <a:endParaRPr lang="en-CA" sz="1800" dirty="0"/>
          </a:p>
        </p:txBody>
      </p:sp>
    </p:spTree>
    <p:extLst>
      <p:ext uri="{BB962C8B-B14F-4D97-AF65-F5344CB8AC3E}">
        <p14:creationId xmlns:p14="http://schemas.microsoft.com/office/powerpoint/2010/main" val="263544209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p:txBody>
          <a:bodyPr/>
          <a:lstStyle/>
          <a:p>
            <a:endParaRPr lang="en-US" smtClean="0"/>
          </a:p>
        </p:txBody>
      </p:sp>
      <p:sp>
        <p:nvSpPr>
          <p:cNvPr id="15363" name="Rectangle 3"/>
          <p:cNvSpPr>
            <a:spLocks noGrp="1"/>
          </p:cNvSpPr>
          <p:nvPr>
            <p:ph idx="1"/>
          </p:nvPr>
        </p:nvSpPr>
        <p:spPr/>
        <p:txBody>
          <a:bodyPr/>
          <a:lstStyle/>
          <a:p>
            <a:endParaRPr lang="en-US" smtClean="0"/>
          </a:p>
        </p:txBody>
      </p:sp>
      <p:pic>
        <p:nvPicPr>
          <p:cNvPr id="15364" name="Picture 5" descr="220px-Troisord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84238"/>
            <a:ext cx="9144000" cy="8489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624018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p:txBody>
          <a:bodyPr/>
          <a:lstStyle/>
          <a:p>
            <a:endParaRPr lang="en-US" smtClean="0"/>
          </a:p>
        </p:txBody>
      </p:sp>
      <p:sp>
        <p:nvSpPr>
          <p:cNvPr id="16387" name="Rectangle 3"/>
          <p:cNvSpPr>
            <a:spLocks noGrp="1"/>
          </p:cNvSpPr>
          <p:nvPr>
            <p:ph idx="1"/>
          </p:nvPr>
        </p:nvSpPr>
        <p:spPr/>
        <p:txBody>
          <a:bodyPr/>
          <a:lstStyle/>
          <a:p>
            <a:endParaRPr lang="en-US" smtClean="0"/>
          </a:p>
        </p:txBody>
      </p:sp>
      <p:pic>
        <p:nvPicPr>
          <p:cNvPr id="16388" name="Picture 5" descr="revolution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60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743165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642</TotalTime>
  <Words>826</Words>
  <Application>Microsoft Macintosh PowerPoint</Application>
  <PresentationFormat>On-screen Show (4:3)</PresentationFormat>
  <Paragraphs>72</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2_Office Theme</vt:lpstr>
      <vt:lpstr>Le français au cours des siècles</vt:lpstr>
      <vt:lpstr>le siècle des lumières</vt:lpstr>
      <vt:lpstr>La préciosité</vt:lpstr>
      <vt:lpstr>L’absolutisme sous L’Ancien Régime</vt:lpstr>
      <vt:lpstr>Le Pouvoir de l’église:  le Premier État </vt:lpstr>
      <vt:lpstr>L’inégalités sociales dans L’Ancien Régime</vt:lpstr>
      <vt:lpstr>Les privilèges de l’Ancien Régime</vt:lpstr>
      <vt:lpstr>PowerPoint Presentation</vt:lpstr>
      <vt:lpstr>PowerPoint Presentation</vt:lpstr>
      <vt:lpstr>Vers la Révolution: le XVIIIe siècle</vt:lpstr>
      <vt:lpstr>L’essor culture: le XVIIIe siècle</vt:lpstr>
      <vt:lpstr>La dominance du français sur la scène européenne</vt:lpstr>
      <vt:lpstr>L’Encyclopédie de Diderot et D’Alembert</vt:lpstr>
      <vt:lpstr>La Critique de l’Ancien Régime: Atteinte à la liberté </vt:lpstr>
      <vt:lpstr>La philosophie des Lumières </vt:lpstr>
      <vt:lpstr>Rousseau </vt:lpstr>
      <vt:lpstr>Voltaire</vt:lpstr>
      <vt:lpstr>Montesquieu</vt:lpstr>
      <vt:lpstr>Diderot </vt:lpstr>
      <vt:lpstr>La France et ses colonies au XVIIIe siècle</vt:lpstr>
      <vt:lpstr>1774: L’Acte de Québec sauve le français au Québec!</vt:lpstr>
    </vt:vector>
  </TitlesOfParts>
  <Company>Thames Valley District School Board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Hynscht, Sigrid (0917)</dc:creator>
  <cp:lastModifiedBy>Christopher Levy</cp:lastModifiedBy>
  <cp:revision>52</cp:revision>
  <dcterms:created xsi:type="dcterms:W3CDTF">2013-03-19T19:58:24Z</dcterms:created>
  <dcterms:modified xsi:type="dcterms:W3CDTF">2016-06-07T01:38:52Z</dcterms:modified>
</cp:coreProperties>
</file>